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71" r:id="rId3"/>
    <p:sldId id="260" r:id="rId4"/>
    <p:sldId id="270" r:id="rId5"/>
    <p:sldId id="272" r:id="rId6"/>
    <p:sldId id="273" r:id="rId7"/>
    <p:sldId id="274" r:id="rId8"/>
    <p:sldId id="275" r:id="rId9"/>
    <p:sldId id="27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1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10/7/2016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10/7/2016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</a:t>
            </a:r>
            <a:r>
              <a:rPr lang="en-US" baseline="0" dirty="0"/>
              <a:t> though the second gamified year’s average decreased, the lowest point of attendance was still higher than the lowest of any of the 3 gamified years.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32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assistance in helping develop</a:t>
            </a:r>
            <a:r>
              <a:rPr lang="en-US" baseline="0" dirty="0"/>
              <a:t> learning plans with pre-school and high-school teacher to accommodate gamification. Also how curriculum for Sunday School was changed to allow for more games and activities attributed to learning. Sunday School surprisingly does this a bit already.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30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62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10/7/2016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Gamification In Education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By: Charles Pezanko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42872" y="568172"/>
            <a:ext cx="993411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/>
              <a:t>Thank You!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44" y="2430220"/>
            <a:ext cx="6288968" cy="405739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5064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740610" y="4513962"/>
            <a:ext cx="6694870" cy="166033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Gabriel </a:t>
            </a:r>
            <a:r>
              <a:rPr lang="en-US" sz="2000" dirty="0" err="1"/>
              <a:t>Barata</a:t>
            </a:r>
            <a:endParaRPr lang="en-US" sz="2000" dirty="0"/>
          </a:p>
          <a:p>
            <a:r>
              <a:rPr lang="en-US" sz="2000" dirty="0"/>
              <a:t>Sandra Gama</a:t>
            </a:r>
          </a:p>
          <a:p>
            <a:r>
              <a:rPr lang="en-US" sz="2000" dirty="0"/>
              <a:t>Joaquim Jorge</a:t>
            </a:r>
          </a:p>
          <a:p>
            <a:r>
              <a:rPr lang="en-US" sz="2000" dirty="0"/>
              <a:t>Daniel </a:t>
            </a:r>
            <a:r>
              <a:rPr lang="en-US" sz="2000" dirty="0" err="1"/>
              <a:t>Goncalves</a:t>
            </a:r>
            <a:endParaRPr lang="en-US" sz="2000" dirty="0"/>
          </a:p>
          <a:p>
            <a:endParaRPr lang="en-US" sz="2000" dirty="0"/>
          </a:p>
          <a:p>
            <a:r>
              <a:rPr lang="en-US" sz="1100" dirty="0"/>
              <a:t>https://www.researchgate.net/publication/259821680_Improving_Participation_and_Learning_with_Gamification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099" y="92198"/>
            <a:ext cx="7113864" cy="414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2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Research Article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30233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Explore how gamification can improve student engagement</a:t>
            </a:r>
          </a:p>
          <a:p>
            <a:r>
              <a:rPr lang="en-US" dirty="0"/>
              <a:t>Test previous research surrounding gamified learning</a:t>
            </a:r>
          </a:p>
          <a:p>
            <a:r>
              <a:rPr lang="en-US" dirty="0"/>
              <a:t>5 year study</a:t>
            </a:r>
          </a:p>
          <a:p>
            <a:pPr lvl="1"/>
            <a:r>
              <a:rPr lang="en-US" dirty="0"/>
              <a:t>University of Lisbon</a:t>
            </a:r>
          </a:p>
          <a:p>
            <a:pPr lvl="1"/>
            <a:r>
              <a:rPr lang="en-US" dirty="0"/>
              <a:t>First 3 years were traditional</a:t>
            </a:r>
          </a:p>
          <a:p>
            <a:pPr lvl="1"/>
            <a:r>
              <a:rPr lang="en-US" dirty="0"/>
              <a:t>Final 2 years were gamified courses</a:t>
            </a:r>
          </a:p>
          <a:p>
            <a:r>
              <a:rPr lang="en-US" dirty="0"/>
              <a:t>Introduced gaming conventions</a:t>
            </a:r>
          </a:p>
          <a:p>
            <a:pPr lvl="1"/>
            <a:r>
              <a:rPr lang="en-US" dirty="0"/>
              <a:t>Experience Points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Badges</a:t>
            </a:r>
          </a:p>
          <a:p>
            <a:pPr lvl="1"/>
            <a:r>
              <a:rPr lang="en-US" dirty="0"/>
              <a:t>Challenges &amp; Leaderboards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832" y="3682767"/>
            <a:ext cx="3997189" cy="2982030"/>
          </a:xfrm>
          <a:prstGeom prst="rect">
            <a:avLst/>
          </a:prstGeom>
          <a:ln w="381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Results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964958" y="5722871"/>
            <a:ext cx="4854310" cy="548640"/>
          </a:xfrm>
        </p:spPr>
        <p:txBody>
          <a:bodyPr>
            <a:normAutofit/>
          </a:bodyPr>
          <a:lstStyle/>
          <a:p>
            <a:r>
              <a:rPr lang="en-US" sz="2400" dirty="0"/>
              <a:t>12% increase from year 1 to year 4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926" y="2997161"/>
            <a:ext cx="3934374" cy="2381582"/>
          </a:xfrm>
          <a:ln w="38100">
            <a:solidFill>
              <a:srgbClr val="46514E"/>
            </a:solidFill>
          </a:ln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418555" y="2194560"/>
            <a:ext cx="5273336" cy="4312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sz="2800" b="1" dirty="0"/>
              <a:t>Increased Post Creation &amp; Replies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47261" y="2194560"/>
            <a:ext cx="4489704" cy="3986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sz="2800" b="1" dirty="0"/>
              <a:t>Increased Attendance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46" r="2046" b="11067"/>
          <a:stretch/>
        </p:blipFill>
        <p:spPr>
          <a:xfrm>
            <a:off x="6945839" y="2946883"/>
            <a:ext cx="3962953" cy="248213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338656" y="5722870"/>
            <a:ext cx="5610688" cy="113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Challenge posts, reward no XP, had 52% response rate 2010-2011, and 73% rate in 2011-2012</a:t>
            </a:r>
          </a:p>
        </p:txBody>
      </p:sp>
    </p:spTree>
    <p:extLst>
      <p:ext uri="{BB962C8B-B14F-4D97-AF65-F5344CB8AC3E}">
        <p14:creationId xmlns:p14="http://schemas.microsoft.com/office/powerpoint/2010/main" val="31459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Conclusion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292965" y="2194560"/>
            <a:ext cx="7288566" cy="39867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b="1" dirty="0"/>
              <a:t>Student Feedback Questionnaire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dirty="0"/>
              <a:t>Considered gamified course to be more motivating</a:t>
            </a:r>
          </a:p>
          <a:p>
            <a:r>
              <a:rPr lang="en-US" sz="2400" dirty="0"/>
              <a:t>Gamified course required more work but was not more difficult</a:t>
            </a:r>
          </a:p>
          <a:p>
            <a:r>
              <a:rPr lang="en-US" sz="2400" dirty="0"/>
              <a:t>Challenges and extra non credited work was beneficial and still rewarding</a:t>
            </a:r>
          </a:p>
          <a:p>
            <a:r>
              <a:rPr lang="en-US" sz="2400" dirty="0"/>
              <a:t>Agreed gamification should be extended to other courses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39"/>
          <a:stretch/>
        </p:blipFill>
        <p:spPr>
          <a:xfrm>
            <a:off x="8724678" y="3041733"/>
            <a:ext cx="2949458" cy="296714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883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Conclusion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90047" y="2431742"/>
            <a:ext cx="7597511" cy="4343216"/>
          </a:xfrm>
        </p:spPr>
        <p:txBody>
          <a:bodyPr>
            <a:normAutofit/>
          </a:bodyPr>
          <a:lstStyle/>
          <a:p>
            <a:r>
              <a:rPr lang="en-US" dirty="0"/>
              <a:t>No significant change in final grades</a:t>
            </a:r>
          </a:p>
          <a:p>
            <a:r>
              <a:rPr lang="en-US" dirty="0"/>
              <a:t>Attendance was strong the first gamified year, but dropped again the second</a:t>
            </a:r>
          </a:p>
          <a:p>
            <a:pPr lvl="1"/>
            <a:r>
              <a:rPr lang="en-US" dirty="0"/>
              <a:t>Lecture downloads increased 1.5 – 3 times though</a:t>
            </a:r>
          </a:p>
          <a:p>
            <a:r>
              <a:rPr lang="en-US" dirty="0"/>
              <a:t>The first gamified year had too much frontloaded activities leaving the second half deprived of content</a:t>
            </a:r>
          </a:p>
          <a:p>
            <a:r>
              <a:rPr lang="en-US" dirty="0"/>
              <a:t>Overall participation increased significantly compared to traditional courses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110" y="2431742"/>
            <a:ext cx="3804820" cy="380482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2406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706940" y="2723410"/>
            <a:ext cx="7055972" cy="3100342"/>
          </a:xfrm>
        </p:spPr>
        <p:txBody>
          <a:bodyPr/>
          <a:lstStyle/>
          <a:p>
            <a:r>
              <a:rPr lang="en-US" dirty="0"/>
              <a:t>Gamification is being used all over</a:t>
            </a:r>
          </a:p>
          <a:p>
            <a:pPr lvl="1"/>
            <a:r>
              <a:rPr lang="en-US" dirty="0"/>
              <a:t>Health &amp; Fitness</a:t>
            </a:r>
          </a:p>
          <a:p>
            <a:pPr lvl="1"/>
            <a:r>
              <a:rPr lang="en-US" dirty="0"/>
              <a:t>Business</a:t>
            </a:r>
          </a:p>
          <a:p>
            <a:pPr lvl="1"/>
            <a:r>
              <a:rPr lang="en-US" dirty="0"/>
              <a:t>Chores</a:t>
            </a:r>
          </a:p>
          <a:p>
            <a:r>
              <a:rPr lang="en-US" dirty="0"/>
              <a:t>Technology can positively impact learning</a:t>
            </a:r>
          </a:p>
          <a:p>
            <a:pPr lvl="1"/>
            <a:r>
              <a:rPr lang="en-US" dirty="0"/>
              <a:t>Singapore is a master of this!</a:t>
            </a:r>
          </a:p>
          <a:p>
            <a:r>
              <a:rPr lang="en-US" dirty="0"/>
              <a:t>Games teach us it’s rules and logic through engagement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7" r="5671"/>
          <a:stretch/>
        </p:blipFill>
        <p:spPr>
          <a:xfrm>
            <a:off x="221942" y="2625221"/>
            <a:ext cx="4071867" cy="329618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447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Question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740" y="1997476"/>
            <a:ext cx="8389398" cy="479394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/>
              <a:t>Can game design and logic increase participation in learning?</a:t>
            </a:r>
            <a:endParaRPr lang="en-US" dirty="0"/>
          </a:p>
          <a:p>
            <a:r>
              <a:rPr lang="en-US" dirty="0"/>
              <a:t>Three people helping me out</a:t>
            </a:r>
          </a:p>
          <a:p>
            <a:pPr lvl="1"/>
            <a:r>
              <a:rPr lang="en-US" dirty="0"/>
              <a:t>Pre-school Teacher</a:t>
            </a:r>
          </a:p>
          <a:p>
            <a:pPr lvl="1"/>
            <a:r>
              <a:rPr lang="en-US" dirty="0"/>
              <a:t>Sunday School Teacher</a:t>
            </a:r>
          </a:p>
          <a:p>
            <a:pPr lvl="1"/>
            <a:r>
              <a:rPr lang="en-US" dirty="0"/>
              <a:t>High School Teacher</a:t>
            </a:r>
          </a:p>
          <a:p>
            <a:r>
              <a:rPr lang="en-US" dirty="0"/>
              <a:t>Use progressive growth rather than traditional grading</a:t>
            </a:r>
          </a:p>
          <a:p>
            <a:pPr lvl="1"/>
            <a:r>
              <a:rPr lang="en-US" dirty="0"/>
              <a:t>Theoretically the numbers will net that same calculable results</a:t>
            </a:r>
          </a:p>
          <a:p>
            <a:pPr lvl="1"/>
            <a:r>
              <a:rPr lang="en-US" dirty="0"/>
              <a:t>Does perception matter to the student more than the grading method?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41"/>
          <a:stretch/>
        </p:blipFill>
        <p:spPr>
          <a:xfrm>
            <a:off x="8898474" y="2541788"/>
            <a:ext cx="3139645" cy="395285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131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 Questions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905209" y="2599122"/>
            <a:ext cx="7286791" cy="3986213"/>
          </a:xfrm>
        </p:spPr>
        <p:txBody>
          <a:bodyPr/>
          <a:lstStyle/>
          <a:p>
            <a:r>
              <a:rPr lang="en-US" dirty="0"/>
              <a:t>What’s most valuable in education?</a:t>
            </a:r>
          </a:p>
          <a:p>
            <a:pPr lvl="1"/>
            <a:r>
              <a:rPr lang="en-US" dirty="0"/>
              <a:t>Participation vs. Grades</a:t>
            </a:r>
          </a:p>
          <a:p>
            <a:r>
              <a:rPr lang="en-US" dirty="0"/>
              <a:t>Can gamification stay constructive and concise?</a:t>
            </a:r>
          </a:p>
          <a:p>
            <a:r>
              <a:rPr lang="en-US" dirty="0"/>
              <a:t>Does gamification hold long and/or short term?</a:t>
            </a:r>
          </a:p>
          <a:p>
            <a:r>
              <a:rPr lang="en-US" dirty="0"/>
              <a:t>How to best gather results in a short period?</a:t>
            </a:r>
          </a:p>
          <a:p>
            <a:r>
              <a:rPr lang="en-US" dirty="0"/>
              <a:t>Is second hand assistance going to have an effect on results?</a:t>
            </a:r>
          </a:p>
          <a:p>
            <a:r>
              <a:rPr lang="en-US" dirty="0"/>
              <a:t>Does any of this even matter?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9" r="23395"/>
          <a:stretch/>
        </p:blipFill>
        <p:spPr>
          <a:xfrm>
            <a:off x="461640" y="2421136"/>
            <a:ext cx="4012708" cy="380952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1707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122</TotalTime>
  <Words>417</Words>
  <Application>Microsoft Office PowerPoint</Application>
  <PresentationFormat>Widescreen</PresentationFormat>
  <Paragraphs>69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Wingdings</vt:lpstr>
      <vt:lpstr>Educational subjects 16x9</vt:lpstr>
      <vt:lpstr>Gamification In Education</vt:lpstr>
      <vt:lpstr>PowerPoint Presentation</vt:lpstr>
      <vt:lpstr>Purpose of Research Article</vt:lpstr>
      <vt:lpstr>Research Results</vt:lpstr>
      <vt:lpstr>Research Conclusion</vt:lpstr>
      <vt:lpstr>Research Conclusion</vt:lpstr>
      <vt:lpstr>Background</vt:lpstr>
      <vt:lpstr>The Big Question</vt:lpstr>
      <vt:lpstr>The Other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Gamification In Education</dc:title>
  <dc:creator>Chas</dc:creator>
  <cp:lastModifiedBy>Chas</cp:lastModifiedBy>
  <cp:revision>15</cp:revision>
  <dcterms:created xsi:type="dcterms:W3CDTF">2016-10-07T07:55:23Z</dcterms:created>
  <dcterms:modified xsi:type="dcterms:W3CDTF">2016-10-07T09:58:22Z</dcterms:modified>
</cp:coreProperties>
</file>

<file path=docProps/thumbnail.jpeg>
</file>